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2"/>
  </p:notesMasterIdLst>
  <p:sldIdLst>
    <p:sldId id="307" r:id="rId2"/>
    <p:sldId id="258" r:id="rId3"/>
    <p:sldId id="259" r:id="rId4"/>
    <p:sldId id="262" r:id="rId5"/>
    <p:sldId id="263" r:id="rId6"/>
    <p:sldId id="266" r:id="rId7"/>
    <p:sldId id="264" r:id="rId8"/>
    <p:sldId id="265" r:id="rId9"/>
    <p:sldId id="268" r:id="rId10"/>
    <p:sldId id="270" r:id="rId11"/>
    <p:sldId id="271" r:id="rId12"/>
    <p:sldId id="277" r:id="rId13"/>
    <p:sldId id="273" r:id="rId14"/>
    <p:sldId id="272" r:id="rId15"/>
    <p:sldId id="276" r:id="rId16"/>
    <p:sldId id="275" r:id="rId17"/>
    <p:sldId id="285" r:id="rId18"/>
    <p:sldId id="286" r:id="rId19"/>
    <p:sldId id="287" r:id="rId20"/>
    <p:sldId id="312" r:id="rId21"/>
    <p:sldId id="288" r:id="rId22"/>
    <p:sldId id="289" r:id="rId23"/>
    <p:sldId id="290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3" r:id="rId39"/>
    <p:sldId id="314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4671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6A251-2966-45DF-8C35-960D5E2A6116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822EB-7FD8-4C0A-986D-C67A917DE0C4}">
      <dgm:prSet phldrT="[Текст]" custT="1"/>
      <dgm:spPr/>
      <dgm:t>
        <a:bodyPr/>
        <a:lstStyle/>
        <a:p>
          <a:pPr marL="180000" algn="l"/>
          <a:r>
            <a:rPr lang="ru-RU" sz="2000" dirty="0" smtClean="0"/>
            <a:t>Обзор новых руководящих и нормативно-методических документов. Новые изменения и дополнения к сметно-нормативной базе ГЭСН-2017, ФЕР-2017.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FD84F-9CD5-4B7D-BB00-29820ACE0344}" type="parTrans" cxnId="{77384F61-0588-4D15-9180-3B21ACE9ED2E}">
      <dgm:prSet/>
      <dgm:spPr/>
      <dgm:t>
        <a:bodyPr/>
        <a:lstStyle/>
        <a:p>
          <a:endParaRPr lang="ru-RU" sz="2000"/>
        </a:p>
      </dgm:t>
    </dgm:pt>
    <dgm:pt modelId="{5CDAC598-CD60-4EC2-B63F-C87EAD56C587}" type="sibTrans" cxnId="{77384F61-0588-4D15-9180-3B21ACE9ED2E}">
      <dgm:prSet/>
      <dgm:spPr/>
      <dgm:t>
        <a:bodyPr/>
        <a:lstStyle/>
        <a:p>
          <a:endParaRPr lang="ru-RU" sz="2000"/>
        </a:p>
      </dgm:t>
    </dgm:pt>
    <dgm:pt modelId="{480B3BAA-161E-4CFB-ADD4-9298B0491C9F}">
      <dgm:prSet phldrT="[Текст]" custT="1"/>
      <dgm:spPr/>
      <dgm:t>
        <a:bodyPr/>
        <a:lstStyle/>
        <a:p>
          <a:pPr marL="180000"/>
          <a:r>
            <a:rPr lang="ru-RU" sz="2000" dirty="0" smtClean="0"/>
            <a:t>Демонстрация перспективных методов определения сметной стоимости строительства с использованием программного комплекса «ГРАНД-Смета 2019».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337AD-E56D-4D8D-B259-82D39499DE92}" type="parTrans" cxnId="{78F64066-EE6E-4DD9-9C47-A81B33A677AE}">
      <dgm:prSet/>
      <dgm:spPr/>
      <dgm:t>
        <a:bodyPr/>
        <a:lstStyle/>
        <a:p>
          <a:endParaRPr lang="ru-RU" sz="2000"/>
        </a:p>
      </dgm:t>
    </dgm:pt>
    <dgm:pt modelId="{A25A5C7B-8C01-4438-A9B4-9C383B4C0EFC}" type="sibTrans" cxnId="{78F64066-EE6E-4DD9-9C47-A81B33A677AE}">
      <dgm:prSet/>
      <dgm:spPr/>
      <dgm:t>
        <a:bodyPr/>
        <a:lstStyle/>
        <a:p>
          <a:endParaRPr lang="ru-RU" sz="2000"/>
        </a:p>
      </dgm:t>
    </dgm:pt>
    <dgm:pt modelId="{FAAAE2E9-1EFA-4FB6-8B0E-B31EDC629221}">
      <dgm:prSet phldrT="[Текст]" custT="1"/>
      <dgm:spPr/>
      <dgm:t>
        <a:bodyPr/>
        <a:lstStyle/>
        <a:p>
          <a:pPr marL="180000"/>
          <a:r>
            <a:rPr lang="ru-RU" sz="2000" dirty="0" smtClean="0"/>
            <a:t>Ответы на вопросы.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A7F21-CE57-4DD3-848A-B81021D4FE26}" type="parTrans" cxnId="{E30BC946-0AC0-48DC-A4C8-FB6DA2DDD3CD}">
      <dgm:prSet/>
      <dgm:spPr/>
      <dgm:t>
        <a:bodyPr/>
        <a:lstStyle/>
        <a:p>
          <a:endParaRPr lang="ru-RU" sz="2000"/>
        </a:p>
      </dgm:t>
    </dgm:pt>
    <dgm:pt modelId="{CB4F9C54-E487-4818-ABD5-C6CCD622180F}" type="sibTrans" cxnId="{E30BC946-0AC0-48DC-A4C8-FB6DA2DDD3CD}">
      <dgm:prSet/>
      <dgm:spPr/>
      <dgm:t>
        <a:bodyPr/>
        <a:lstStyle/>
        <a:p>
          <a:endParaRPr lang="ru-RU" sz="2000"/>
        </a:p>
      </dgm:t>
    </dgm:pt>
    <dgm:pt modelId="{B36E1E5B-85EE-4E40-BBFF-E95911CAE68B}">
      <dgm:prSet custT="1"/>
      <dgm:spPr/>
      <dgm:t>
        <a:bodyPr/>
        <a:lstStyle/>
        <a:p>
          <a:pPr marL="180000"/>
          <a:r>
            <a:rPr lang="ru-RU" sz="2000" dirty="0" smtClean="0"/>
            <a:t>Презентация возможностей программного комплекса «ГРАНД-Смета 2019».</a:t>
          </a:r>
          <a:endParaRPr lang="ru-RU" sz="2000" dirty="0"/>
        </a:p>
      </dgm:t>
    </dgm:pt>
    <dgm:pt modelId="{3E07124D-EAF0-4A37-AD58-1907F2F200EF}" type="parTrans" cxnId="{0ACD9DA5-3B54-4F40-8D5E-C49DE0C5660C}">
      <dgm:prSet/>
      <dgm:spPr/>
      <dgm:t>
        <a:bodyPr/>
        <a:lstStyle/>
        <a:p>
          <a:endParaRPr lang="ru-RU"/>
        </a:p>
      </dgm:t>
    </dgm:pt>
    <dgm:pt modelId="{4D650CA8-BDFA-4B37-8BCA-1C43A8B4865A}" type="sibTrans" cxnId="{0ACD9DA5-3B54-4F40-8D5E-C49DE0C5660C}">
      <dgm:prSet/>
      <dgm:spPr/>
      <dgm:t>
        <a:bodyPr/>
        <a:lstStyle/>
        <a:p>
          <a:endParaRPr lang="ru-RU"/>
        </a:p>
      </dgm:t>
    </dgm:pt>
    <dgm:pt modelId="{A5B4AC0E-B190-49B4-AE51-9D0E228EB06B}" type="pres">
      <dgm:prSet presAssocID="{F5E6A251-2966-45DF-8C35-960D5E2A61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A074B-13AC-4EAA-A9E8-0A4B58C2DB4D}" type="pres">
      <dgm:prSet presAssocID="{A77822EB-7FD8-4C0A-986D-C67A917DE0C4}" presName="comp" presStyleCnt="0"/>
      <dgm:spPr/>
    </dgm:pt>
    <dgm:pt modelId="{BA42F61A-7B82-4ED4-AF3B-3CE06D5A1B50}" type="pres">
      <dgm:prSet presAssocID="{A77822EB-7FD8-4C0A-986D-C67A917DE0C4}" presName="box" presStyleLbl="node1" presStyleIdx="0" presStyleCnt="4" custScaleY="65599"/>
      <dgm:spPr/>
      <dgm:t>
        <a:bodyPr/>
        <a:lstStyle/>
        <a:p>
          <a:endParaRPr lang="ru-RU"/>
        </a:p>
      </dgm:t>
    </dgm:pt>
    <dgm:pt modelId="{FE221C95-C86E-4565-BCBF-3D1376CDD74E}" type="pres">
      <dgm:prSet presAssocID="{A77822EB-7FD8-4C0A-986D-C67A917DE0C4}" presName="img" presStyleLbl="fgImgPlace1" presStyleIdx="0" presStyleCnt="4" custScaleX="104762" custScaleY="62866" custLinFactNeighborX="2189" custLinFactNeighborY="2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3D9642-207F-4330-9B57-633C755C71BB}" type="pres">
      <dgm:prSet presAssocID="{A77822EB-7FD8-4C0A-986D-C67A917DE0C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DF804-27A3-4D01-88E1-F96C597B9E19}" type="pres">
      <dgm:prSet presAssocID="{5CDAC598-CD60-4EC2-B63F-C87EAD56C587}" presName="spacer" presStyleCnt="0"/>
      <dgm:spPr/>
    </dgm:pt>
    <dgm:pt modelId="{A742AB4E-2BA2-4886-97C4-95A72F0D8905}" type="pres">
      <dgm:prSet presAssocID="{B36E1E5B-85EE-4E40-BBFF-E95911CAE68B}" presName="comp" presStyleCnt="0"/>
      <dgm:spPr/>
    </dgm:pt>
    <dgm:pt modelId="{9C0E6734-B4CA-4E42-A104-77AFDDC2A480}" type="pres">
      <dgm:prSet presAssocID="{B36E1E5B-85EE-4E40-BBFF-E95911CAE68B}" presName="box" presStyleLbl="node1" presStyleIdx="1" presStyleCnt="4" custScaleY="67309" custLinFactNeighborY="2410"/>
      <dgm:spPr/>
      <dgm:t>
        <a:bodyPr/>
        <a:lstStyle/>
        <a:p>
          <a:endParaRPr lang="ru-RU"/>
        </a:p>
      </dgm:t>
    </dgm:pt>
    <dgm:pt modelId="{52528EAE-005E-4326-A711-B5A11F4486CA}" type="pres">
      <dgm:prSet presAssocID="{B36E1E5B-85EE-4E40-BBFF-E95911CAE68B}" presName="img" presStyleLbl="fgImgPlace1" presStyleIdx="1" presStyleCnt="4" custScaleX="104762" custScaleY="62866" custLinFactNeighborX="1294" custLinFactNeighborY="21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4317C5-DEA6-4999-A014-CB1568FEF9D7}" type="pres">
      <dgm:prSet presAssocID="{B36E1E5B-85EE-4E40-BBFF-E95911CAE68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F05E9-AD2C-4F0E-9D80-38179467B56C}" type="pres">
      <dgm:prSet presAssocID="{4D650CA8-BDFA-4B37-8BCA-1C43A8B4865A}" presName="spacer" presStyleCnt="0"/>
      <dgm:spPr/>
    </dgm:pt>
    <dgm:pt modelId="{8FF24DAA-15D8-4D93-8CAC-7F827910C8C5}" type="pres">
      <dgm:prSet presAssocID="{480B3BAA-161E-4CFB-ADD4-9298B0491C9F}" presName="comp" presStyleCnt="0"/>
      <dgm:spPr/>
    </dgm:pt>
    <dgm:pt modelId="{1AC3F50C-F09C-410A-877C-8F0B3ADA2940}" type="pres">
      <dgm:prSet presAssocID="{480B3BAA-161E-4CFB-ADD4-9298B0491C9F}" presName="box" presStyleLbl="node1" presStyleIdx="2" presStyleCnt="4" custScaleY="70898"/>
      <dgm:spPr/>
      <dgm:t>
        <a:bodyPr/>
        <a:lstStyle/>
        <a:p>
          <a:endParaRPr lang="ru-RU"/>
        </a:p>
      </dgm:t>
    </dgm:pt>
    <dgm:pt modelId="{AAB8FC19-9F13-45C7-BA18-DA1DA34D31CE}" type="pres">
      <dgm:prSet presAssocID="{480B3BAA-161E-4CFB-ADD4-9298B0491C9F}" presName="img" presStyleLbl="fgImgPlace1" presStyleIdx="2" presStyleCnt="4" custScaleX="104762" custScaleY="64990" custLinFactNeighborX="1831" custLinFactNeighborY="-209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D2B47F-D03C-4870-8994-57219EF28DF6}" type="pres">
      <dgm:prSet presAssocID="{480B3BAA-161E-4CFB-ADD4-9298B0491C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A87CF-C41C-4E4A-B28A-DD408A588B52}" type="pres">
      <dgm:prSet presAssocID="{A25A5C7B-8C01-4438-A9B4-9C383B4C0EFC}" presName="spacer" presStyleCnt="0"/>
      <dgm:spPr/>
    </dgm:pt>
    <dgm:pt modelId="{6BB03EA6-BC9F-4A63-BA6C-503235F341E3}" type="pres">
      <dgm:prSet presAssocID="{FAAAE2E9-1EFA-4FB6-8B0E-B31EDC629221}" presName="comp" presStyleCnt="0"/>
      <dgm:spPr/>
    </dgm:pt>
    <dgm:pt modelId="{958E66AB-9B9D-48E5-9FC5-208ED3E8B00F}" type="pres">
      <dgm:prSet presAssocID="{FAAAE2E9-1EFA-4FB6-8B0E-B31EDC629221}" presName="box" presStyleLbl="node1" presStyleIdx="3" presStyleCnt="4" custScaleY="72180" custLinFactNeighborY="624"/>
      <dgm:spPr/>
      <dgm:t>
        <a:bodyPr/>
        <a:lstStyle/>
        <a:p>
          <a:endParaRPr lang="ru-RU"/>
        </a:p>
      </dgm:t>
    </dgm:pt>
    <dgm:pt modelId="{27F20CCD-0B92-43C8-B5E5-36B924C4A7AC}" type="pres">
      <dgm:prSet presAssocID="{FAAAE2E9-1EFA-4FB6-8B0E-B31EDC629221}" presName="img" presStyleLbl="fgImgPlace1" presStyleIdx="3" presStyleCnt="4" custScaleX="104762" custScaleY="67385" custLinFactNeighborX="2010" custLinFactNeighborY="904"/>
      <dgm:spPr>
        <a:blipFill dpi="0" rotWithShape="1">
          <a:blip xmlns:r="http://schemas.openxmlformats.org/officeDocument/2006/relationships" r:embed="rId4"/>
          <a:srcRect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E680CDE7-9E53-41AA-9ED7-AF8674BD84C8}" type="pres">
      <dgm:prSet presAssocID="{FAAAE2E9-1EFA-4FB6-8B0E-B31EDC62922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84F61-0588-4D15-9180-3B21ACE9ED2E}" srcId="{F5E6A251-2966-45DF-8C35-960D5E2A6116}" destId="{A77822EB-7FD8-4C0A-986D-C67A917DE0C4}" srcOrd="0" destOrd="0" parTransId="{1C7FD84F-9CD5-4B7D-BB00-29820ACE0344}" sibTransId="{5CDAC598-CD60-4EC2-B63F-C87EAD56C587}"/>
    <dgm:cxn modelId="{4DD0B148-5FCB-4EF6-99AC-6A9620C48A8F}" type="presOf" srcId="{FAAAE2E9-1EFA-4FB6-8B0E-B31EDC629221}" destId="{E680CDE7-9E53-41AA-9ED7-AF8674BD84C8}" srcOrd="1" destOrd="0" presId="urn:microsoft.com/office/officeart/2005/8/layout/vList4#1"/>
    <dgm:cxn modelId="{9BC06F5C-493F-4AFE-B1E6-95225BDF79A3}" type="presOf" srcId="{480B3BAA-161E-4CFB-ADD4-9298B0491C9F}" destId="{1AC3F50C-F09C-410A-877C-8F0B3ADA2940}" srcOrd="0" destOrd="0" presId="urn:microsoft.com/office/officeart/2005/8/layout/vList4#1"/>
    <dgm:cxn modelId="{7A49E8C6-34F6-4CA9-94F1-1B3F3CC1D029}" type="presOf" srcId="{B36E1E5B-85EE-4E40-BBFF-E95911CAE68B}" destId="{254317C5-DEA6-4999-A014-CB1568FEF9D7}" srcOrd="1" destOrd="0" presId="urn:microsoft.com/office/officeart/2005/8/layout/vList4#1"/>
    <dgm:cxn modelId="{0ACD9DA5-3B54-4F40-8D5E-C49DE0C5660C}" srcId="{F5E6A251-2966-45DF-8C35-960D5E2A6116}" destId="{B36E1E5B-85EE-4E40-BBFF-E95911CAE68B}" srcOrd="1" destOrd="0" parTransId="{3E07124D-EAF0-4A37-AD58-1907F2F200EF}" sibTransId="{4D650CA8-BDFA-4B37-8BCA-1C43A8B4865A}"/>
    <dgm:cxn modelId="{FF119782-AC80-4CFF-B016-5753E8DB1562}" type="presOf" srcId="{FAAAE2E9-1EFA-4FB6-8B0E-B31EDC629221}" destId="{958E66AB-9B9D-48E5-9FC5-208ED3E8B00F}" srcOrd="0" destOrd="0" presId="urn:microsoft.com/office/officeart/2005/8/layout/vList4#1"/>
    <dgm:cxn modelId="{27842212-F0E3-46BA-B9EE-2516988F3C5A}" type="presOf" srcId="{B36E1E5B-85EE-4E40-BBFF-E95911CAE68B}" destId="{9C0E6734-B4CA-4E42-A104-77AFDDC2A480}" srcOrd="0" destOrd="0" presId="urn:microsoft.com/office/officeart/2005/8/layout/vList4#1"/>
    <dgm:cxn modelId="{9BCF8502-35B9-4439-B638-808B3854BEEC}" type="presOf" srcId="{480B3BAA-161E-4CFB-ADD4-9298B0491C9F}" destId="{DFD2B47F-D03C-4870-8994-57219EF28DF6}" srcOrd="1" destOrd="0" presId="urn:microsoft.com/office/officeart/2005/8/layout/vList4#1"/>
    <dgm:cxn modelId="{4C2C146D-82F6-4ECC-BED3-5124AC829CE3}" type="presOf" srcId="{A77822EB-7FD8-4C0A-986D-C67A917DE0C4}" destId="{323D9642-207F-4330-9B57-633C755C71BB}" srcOrd="1" destOrd="0" presId="urn:microsoft.com/office/officeart/2005/8/layout/vList4#1"/>
    <dgm:cxn modelId="{E30BC946-0AC0-48DC-A4C8-FB6DA2DDD3CD}" srcId="{F5E6A251-2966-45DF-8C35-960D5E2A6116}" destId="{FAAAE2E9-1EFA-4FB6-8B0E-B31EDC629221}" srcOrd="3" destOrd="0" parTransId="{858A7F21-CE57-4DD3-848A-B81021D4FE26}" sibTransId="{CB4F9C54-E487-4818-ABD5-C6CCD622180F}"/>
    <dgm:cxn modelId="{EBD1EB7E-0C7F-4945-8AFF-45AE1BA9EE3B}" type="presOf" srcId="{A77822EB-7FD8-4C0A-986D-C67A917DE0C4}" destId="{BA42F61A-7B82-4ED4-AF3B-3CE06D5A1B50}" srcOrd="0" destOrd="0" presId="urn:microsoft.com/office/officeart/2005/8/layout/vList4#1"/>
    <dgm:cxn modelId="{614BC659-EDB3-47DF-A9D4-1CC6FEFBC1FC}" type="presOf" srcId="{F5E6A251-2966-45DF-8C35-960D5E2A6116}" destId="{A5B4AC0E-B190-49B4-AE51-9D0E228EB06B}" srcOrd="0" destOrd="0" presId="urn:microsoft.com/office/officeart/2005/8/layout/vList4#1"/>
    <dgm:cxn modelId="{78F64066-EE6E-4DD9-9C47-A81B33A677AE}" srcId="{F5E6A251-2966-45DF-8C35-960D5E2A6116}" destId="{480B3BAA-161E-4CFB-ADD4-9298B0491C9F}" srcOrd="2" destOrd="0" parTransId="{5A5337AD-E56D-4D8D-B259-82D39499DE92}" sibTransId="{A25A5C7B-8C01-4438-A9B4-9C383B4C0EFC}"/>
    <dgm:cxn modelId="{16D78876-F83D-4ADB-AE9F-9A04B7466DB4}" type="presParOf" srcId="{A5B4AC0E-B190-49B4-AE51-9D0E228EB06B}" destId="{F49A074B-13AC-4EAA-A9E8-0A4B58C2DB4D}" srcOrd="0" destOrd="0" presId="urn:microsoft.com/office/officeart/2005/8/layout/vList4#1"/>
    <dgm:cxn modelId="{16434B56-BF0A-49AC-BE92-86D7D575BC2C}" type="presParOf" srcId="{F49A074B-13AC-4EAA-A9E8-0A4B58C2DB4D}" destId="{BA42F61A-7B82-4ED4-AF3B-3CE06D5A1B50}" srcOrd="0" destOrd="0" presId="urn:microsoft.com/office/officeart/2005/8/layout/vList4#1"/>
    <dgm:cxn modelId="{D81A4DAD-B6D8-421F-B8AB-9DD3E2E4136C}" type="presParOf" srcId="{F49A074B-13AC-4EAA-A9E8-0A4B58C2DB4D}" destId="{FE221C95-C86E-4565-BCBF-3D1376CDD74E}" srcOrd="1" destOrd="0" presId="urn:microsoft.com/office/officeart/2005/8/layout/vList4#1"/>
    <dgm:cxn modelId="{4BBC8B9C-ABCF-47B5-9808-8C7E132913CE}" type="presParOf" srcId="{F49A074B-13AC-4EAA-A9E8-0A4B58C2DB4D}" destId="{323D9642-207F-4330-9B57-633C755C71BB}" srcOrd="2" destOrd="0" presId="urn:microsoft.com/office/officeart/2005/8/layout/vList4#1"/>
    <dgm:cxn modelId="{ED59C612-A393-4C9E-89DF-8D30B580C835}" type="presParOf" srcId="{A5B4AC0E-B190-49B4-AE51-9D0E228EB06B}" destId="{E96DF804-27A3-4D01-88E1-F96C597B9E19}" srcOrd="1" destOrd="0" presId="urn:microsoft.com/office/officeart/2005/8/layout/vList4#1"/>
    <dgm:cxn modelId="{91F23F1B-5912-4304-A428-7E530B85C831}" type="presParOf" srcId="{A5B4AC0E-B190-49B4-AE51-9D0E228EB06B}" destId="{A742AB4E-2BA2-4886-97C4-95A72F0D8905}" srcOrd="2" destOrd="0" presId="urn:microsoft.com/office/officeart/2005/8/layout/vList4#1"/>
    <dgm:cxn modelId="{BE7132B0-F448-408A-A502-AC5843FAB7D2}" type="presParOf" srcId="{A742AB4E-2BA2-4886-97C4-95A72F0D8905}" destId="{9C0E6734-B4CA-4E42-A104-77AFDDC2A480}" srcOrd="0" destOrd="0" presId="urn:microsoft.com/office/officeart/2005/8/layout/vList4#1"/>
    <dgm:cxn modelId="{BF6327C1-B350-4F17-AF40-77DF8EDA3FB6}" type="presParOf" srcId="{A742AB4E-2BA2-4886-97C4-95A72F0D8905}" destId="{52528EAE-005E-4326-A711-B5A11F4486CA}" srcOrd="1" destOrd="0" presId="urn:microsoft.com/office/officeart/2005/8/layout/vList4#1"/>
    <dgm:cxn modelId="{2B9C8EA4-E1C7-4B58-A5D3-1D7CA1FEFA56}" type="presParOf" srcId="{A742AB4E-2BA2-4886-97C4-95A72F0D8905}" destId="{254317C5-DEA6-4999-A014-CB1568FEF9D7}" srcOrd="2" destOrd="0" presId="urn:microsoft.com/office/officeart/2005/8/layout/vList4#1"/>
    <dgm:cxn modelId="{525DB982-5F5C-45BD-815B-06E7F657B8B0}" type="presParOf" srcId="{A5B4AC0E-B190-49B4-AE51-9D0E228EB06B}" destId="{C04F05E9-AD2C-4F0E-9D80-38179467B56C}" srcOrd="3" destOrd="0" presId="urn:microsoft.com/office/officeart/2005/8/layout/vList4#1"/>
    <dgm:cxn modelId="{7F7F7974-3F9E-4475-A11A-A2CF1D9DEFAB}" type="presParOf" srcId="{A5B4AC0E-B190-49B4-AE51-9D0E228EB06B}" destId="{8FF24DAA-15D8-4D93-8CAC-7F827910C8C5}" srcOrd="4" destOrd="0" presId="urn:microsoft.com/office/officeart/2005/8/layout/vList4#1"/>
    <dgm:cxn modelId="{DADB775B-9AC6-4B23-BCD4-3DCBDF871E7A}" type="presParOf" srcId="{8FF24DAA-15D8-4D93-8CAC-7F827910C8C5}" destId="{1AC3F50C-F09C-410A-877C-8F0B3ADA2940}" srcOrd="0" destOrd="0" presId="urn:microsoft.com/office/officeart/2005/8/layout/vList4#1"/>
    <dgm:cxn modelId="{C260C4FA-8E84-4617-99B4-3606783315EB}" type="presParOf" srcId="{8FF24DAA-15D8-4D93-8CAC-7F827910C8C5}" destId="{AAB8FC19-9F13-45C7-BA18-DA1DA34D31CE}" srcOrd="1" destOrd="0" presId="urn:microsoft.com/office/officeart/2005/8/layout/vList4#1"/>
    <dgm:cxn modelId="{62EC6EA2-48D4-4218-8B99-0CC37A42B6DD}" type="presParOf" srcId="{8FF24DAA-15D8-4D93-8CAC-7F827910C8C5}" destId="{DFD2B47F-D03C-4870-8994-57219EF28DF6}" srcOrd="2" destOrd="0" presId="urn:microsoft.com/office/officeart/2005/8/layout/vList4#1"/>
    <dgm:cxn modelId="{E6BA87DB-4DA2-4265-8C30-34A2A650E175}" type="presParOf" srcId="{A5B4AC0E-B190-49B4-AE51-9D0E228EB06B}" destId="{C45A87CF-C41C-4E4A-B28A-DD408A588B52}" srcOrd="5" destOrd="0" presId="urn:microsoft.com/office/officeart/2005/8/layout/vList4#1"/>
    <dgm:cxn modelId="{D25503B1-9541-4061-916B-BEA77196E199}" type="presParOf" srcId="{A5B4AC0E-B190-49B4-AE51-9D0E228EB06B}" destId="{6BB03EA6-BC9F-4A63-BA6C-503235F341E3}" srcOrd="6" destOrd="0" presId="urn:microsoft.com/office/officeart/2005/8/layout/vList4#1"/>
    <dgm:cxn modelId="{BBFB9978-DF9F-43A9-B02B-138E5FE2971E}" type="presParOf" srcId="{6BB03EA6-BC9F-4A63-BA6C-503235F341E3}" destId="{958E66AB-9B9D-48E5-9FC5-208ED3E8B00F}" srcOrd="0" destOrd="0" presId="urn:microsoft.com/office/officeart/2005/8/layout/vList4#1"/>
    <dgm:cxn modelId="{1D14126E-9B24-4B11-ACAC-04CAE43B2060}" type="presParOf" srcId="{6BB03EA6-BC9F-4A63-BA6C-503235F341E3}" destId="{27F20CCD-0B92-43C8-B5E5-36B924C4A7AC}" srcOrd="1" destOrd="0" presId="urn:microsoft.com/office/officeart/2005/8/layout/vList4#1"/>
    <dgm:cxn modelId="{B13F7BC3-1612-445D-AF71-783F7D946FFB}" type="presParOf" srcId="{6BB03EA6-BC9F-4A63-BA6C-503235F341E3}" destId="{E680CDE7-9E53-41AA-9ED7-AF8674BD84C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F61A-7B82-4ED4-AF3B-3CE06D5A1B50}">
      <dsp:nvSpPr>
        <dsp:cNvPr id="0" name=""/>
        <dsp:cNvSpPr/>
      </dsp:nvSpPr>
      <dsp:spPr>
        <a:xfrm>
          <a:off x="0" y="0"/>
          <a:ext cx="7560000" cy="10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Обзор новых руководящих и нормативно-методических документов. Новые изменения и дополнения к сметно-нормативной базе ГЭСН-2017, ФЕР-2017.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636" y="0"/>
        <a:ext cx="5883363" cy="1080000"/>
      </dsp:txXfrm>
    </dsp:sp>
    <dsp:sp modelId="{FE221C95-C86E-4565-BCBF-3D1376CDD74E}">
      <dsp:nvSpPr>
        <dsp:cNvPr id="0" name=""/>
        <dsp:cNvSpPr/>
      </dsp:nvSpPr>
      <dsp:spPr>
        <a:xfrm>
          <a:off x="161733" y="126024"/>
          <a:ext cx="1584001" cy="82800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E6734-B4CA-4E42-A104-77AFDDC2A480}">
      <dsp:nvSpPr>
        <dsp:cNvPr id="0" name=""/>
        <dsp:cNvSpPr/>
      </dsp:nvSpPr>
      <dsp:spPr>
        <a:xfrm>
          <a:off x="0" y="1284314"/>
          <a:ext cx="7560000" cy="1108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Презентация возможностей программного комплекса «ГРАНД-Смета 2019».</a:t>
          </a:r>
          <a:endParaRPr lang="ru-RU" sz="2000" kern="1200" dirty="0"/>
        </a:p>
      </dsp:txBody>
      <dsp:txXfrm>
        <a:off x="1676636" y="1284314"/>
        <a:ext cx="5883363" cy="1108153"/>
      </dsp:txXfrm>
    </dsp:sp>
    <dsp:sp modelId="{52528EAE-005E-4326-A711-B5A11F4486CA}">
      <dsp:nvSpPr>
        <dsp:cNvPr id="0" name=""/>
        <dsp:cNvSpPr/>
      </dsp:nvSpPr>
      <dsp:spPr>
        <a:xfrm>
          <a:off x="148201" y="1413674"/>
          <a:ext cx="1584001" cy="828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3F50C-F09C-410A-877C-8F0B3ADA2940}">
      <dsp:nvSpPr>
        <dsp:cNvPr id="0" name=""/>
        <dsp:cNvSpPr/>
      </dsp:nvSpPr>
      <dsp:spPr>
        <a:xfrm>
          <a:off x="0" y="2517427"/>
          <a:ext cx="7560000" cy="1167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Демонстрация перспективных методов определения сметной стоимости строительства с использованием программного комплекса «ГРАНД-Смета 2019».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636" y="2517427"/>
        <a:ext cx="5883363" cy="1167241"/>
      </dsp:txXfrm>
    </dsp:sp>
    <dsp:sp modelId="{AAB8FC19-9F13-45C7-BA18-DA1DA34D31CE}">
      <dsp:nvSpPr>
        <dsp:cNvPr id="0" name=""/>
        <dsp:cNvSpPr/>
      </dsp:nvSpPr>
      <dsp:spPr>
        <a:xfrm>
          <a:off x="156320" y="2645491"/>
          <a:ext cx="1584001" cy="8559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8E66AB-9B9D-48E5-9FC5-208ED3E8B00F}">
      <dsp:nvSpPr>
        <dsp:cNvPr id="0" name=""/>
        <dsp:cNvSpPr/>
      </dsp:nvSpPr>
      <dsp:spPr>
        <a:xfrm>
          <a:off x="0" y="3851652"/>
          <a:ext cx="7560000" cy="118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Ответы на вопросы.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636" y="3851652"/>
        <a:ext cx="5883363" cy="1188347"/>
      </dsp:txXfrm>
    </dsp:sp>
    <dsp:sp modelId="{27F20CCD-0B92-43C8-B5E5-36B924C4A7AC}">
      <dsp:nvSpPr>
        <dsp:cNvPr id="0" name=""/>
        <dsp:cNvSpPr/>
      </dsp:nvSpPr>
      <dsp:spPr>
        <a:xfrm>
          <a:off x="159027" y="4011623"/>
          <a:ext cx="1584001" cy="8875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8932-63DD-492A-8BE6-656D1AE2C9C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C979-1A22-41E9-8385-744547134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3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C979-1A22-41E9-8385-7445471347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5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C979-1A22-41E9-8385-7445471347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89683"/>
      </p:ext>
    </p:extLst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21057"/>
      </p:ext>
    </p:extLst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91012"/>
      </p:ext>
    </p:extLst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29494"/>
      </p:ext>
    </p:extLst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9365"/>
      </p:ext>
    </p:extLst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61189"/>
      </p:ext>
    </p:extLst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11264"/>
      </p:ext>
    </p:extLst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24583"/>
      </p:ext>
    </p:extLst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24398"/>
      </p:ext>
    </p:extLst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2331"/>
      </p:ext>
    </p:extLst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7090839"/>
      </p:ext>
    </p:extLst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49C324-1B61-43A8-8D1A-49D597961A27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 advTm="5000">
    <p:wipe/>
  </p:transition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04856" cy="15121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XXVI </a:t>
            </a:r>
            <a:r>
              <a:rPr lang="ru-RU" sz="4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сероссийский </a:t>
            </a:r>
            <a:r>
              <a:rPr lang="ru-RU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семинар</a:t>
            </a:r>
            <a:endParaRPr lang="ru-RU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589306" cy="115212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Новые требования к определению </a:t>
            </a:r>
            <a:endParaRPr lang="en-US" sz="7000" b="1" dirty="0" smtClean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0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сметной </a:t>
            </a:r>
            <a:r>
              <a:rPr lang="ru-RU" sz="7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стоимости </a:t>
            </a:r>
            <a:r>
              <a:rPr lang="ru-RU" sz="70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строительства</a:t>
            </a:r>
            <a:r>
              <a:rPr lang="ru-RU" sz="7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endParaRPr lang="en-US" sz="7000" b="1" dirty="0" smtClean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0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Программный </a:t>
            </a:r>
            <a:r>
              <a:rPr lang="ru-RU" sz="7000" b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комплекс</a:t>
            </a:r>
            <a:r>
              <a:rPr lang="ru-RU" sz="7000" b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7000" b="1" dirty="0"/>
              <a:t>«ГРАНД-Смета 2019</a:t>
            </a:r>
            <a:r>
              <a:rPr lang="ru-RU" sz="7000" b="1" dirty="0" smtClean="0"/>
              <a:t>».</a:t>
            </a:r>
            <a:endParaRPr lang="ru-RU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Интернет-магазин МГК ГРАНД">
            <a:extLst>
              <a:ext uri="{FF2B5EF4-FFF2-40B4-BE49-F238E27FC236}">
                <a16:creationId xmlns="" xmlns:a16="http://schemas.microsoft.com/office/drawing/2014/main" id="{BD6EAD00-CA85-47BB-B27A-2D620639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4"/>
            <a:ext cx="2520280" cy="6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tyukov\Desktop\Безымянный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16" y="3645024"/>
            <a:ext cx="43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7273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EAA32F-24E0-4FA9-B163-4279F6F9ED5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1" y="1215015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79C83-E7B8-451B-931A-3D803CE9277E}"/>
              </a:ext>
            </a:extLst>
          </p:cNvPr>
          <p:cNvSpPr txBox="1">
            <a:spLocks/>
          </p:cNvSpPr>
          <p:nvPr/>
        </p:nvSpPr>
        <p:spPr>
          <a:xfrm>
            <a:off x="4811" y="322133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Выделение позиций в смете при помощи заливки (фоном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фильтрации по цвету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фона.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1236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EE52637-42B9-492F-9026-8E58C0963DDB}"/>
              </a:ext>
            </a:extLst>
          </p:cNvPr>
          <p:cNvSpPr txBox="1">
            <a:spLocks/>
          </p:cNvSpPr>
          <p:nvPr/>
        </p:nvSpPr>
        <p:spPr>
          <a:xfrm>
            <a:off x="0" y="144495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автоматически выделять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позиции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сметы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FA5C162B-CE4D-4146-ACEF-8E052CA71289}"/>
              </a:ext>
            </a:extLst>
          </p:cNvPr>
          <p:cNvSpPr txBox="1">
            <a:spLocks/>
          </p:cNvSpPr>
          <p:nvPr/>
        </p:nvSpPr>
        <p:spPr>
          <a:xfrm>
            <a:off x="255164" y="4869159"/>
            <a:ext cx="8631110" cy="1988841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позиций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позиций «По образцу»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позиции были выделены, с ними можно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всё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угодно: удалить, переопределить вид работ, назначить индексы и 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fkitelev\AppData\Local\Temp\SNAGHTML29cf36e3.PNG">
            <a:extLst>
              <a:ext uri="{FF2B5EF4-FFF2-40B4-BE49-F238E27FC236}">
                <a16:creationId xmlns="" xmlns:a16="http://schemas.microsoft.com/office/drawing/2014/main" id="{9F811474-026A-42BE-9983-7AF50269EAD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549159"/>
            <a:ext cx="79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625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91B7EA-8FCC-46C0-B13B-C2A9C575CA8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577C212-20E8-4DB2-B919-A5521AB4C60C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640960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 актах выполненных работ имеется возможность фильтрации позиций (только с выполнением, с остатком, с перевыполнением)</a:t>
            </a:r>
          </a:p>
        </p:txBody>
      </p:sp>
    </p:spTree>
    <p:extLst>
      <p:ext uri="{BB962C8B-B14F-4D97-AF65-F5344CB8AC3E}">
        <p14:creationId xmlns:p14="http://schemas.microsoft.com/office/powerpoint/2010/main" val="18402230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8EB7EA-1D6B-4386-B3D0-53648C607DA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7FE6184-F1DD-40AD-8318-B68C0E62ED30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ведомости ресурсов по нескольким актам</a:t>
            </a:r>
          </a:p>
        </p:txBody>
      </p:sp>
    </p:spTree>
    <p:extLst>
      <p:ext uri="{BB962C8B-B14F-4D97-AF65-F5344CB8AC3E}">
        <p14:creationId xmlns:p14="http://schemas.microsoft.com/office/powerpoint/2010/main" val="28498371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ED5862-2D56-46B6-8011-01B68B0AAE1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F187A8C-82C5-4339-8D94-19F1567A4BD1}"/>
              </a:ext>
            </a:extLst>
          </p:cNvPr>
          <p:cNvSpPr txBox="1">
            <a:spLocks/>
          </p:cNvSpPr>
          <p:nvPr/>
        </p:nvSpPr>
        <p:spPr>
          <a:xfrm>
            <a:off x="251519" y="324036"/>
            <a:ext cx="8640961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ведомости ресурсов на остаток выполненных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44286668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C17A5F-4429-47D8-9DD0-DA5E24A1B1A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48873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E4803EC-514E-454E-85A7-08CE4B7C31E1}"/>
              </a:ext>
            </a:extLst>
          </p:cNvPr>
          <p:cNvSpPr txBox="1">
            <a:spLocks/>
          </p:cNvSpPr>
          <p:nvPr/>
        </p:nvSpPr>
        <p:spPr>
          <a:xfrm>
            <a:off x="20175" y="324036"/>
            <a:ext cx="9144000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перемещать разделы внутри сметы</a:t>
            </a:r>
          </a:p>
        </p:txBody>
      </p:sp>
    </p:spTree>
    <p:extLst>
      <p:ext uri="{BB962C8B-B14F-4D97-AF65-F5344CB8AC3E}">
        <p14:creationId xmlns:p14="http://schemas.microsoft.com/office/powerpoint/2010/main" val="423499157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29167A-8EDF-421E-B389-BF3EA2AD9DA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9D26711-BA66-4ECF-AD2A-8786A05A2D2E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640960" cy="9807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работе в сетевом режиме можно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выбирать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каким источником нормативных баз работать: с локальным или с сетевым</a:t>
            </a:r>
          </a:p>
        </p:txBody>
      </p:sp>
    </p:spTree>
    <p:extLst>
      <p:ext uri="{BB962C8B-B14F-4D97-AF65-F5344CB8AC3E}">
        <p14:creationId xmlns:p14="http://schemas.microsoft.com/office/powerpoint/2010/main" val="10656205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514C7F-75B2-4751-8288-964A0C0D15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81241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5AC9F15-FD1A-46DA-9C39-A305A808D73E}"/>
              </a:ext>
            </a:extLst>
          </p:cNvPr>
          <p:cNvSpPr txBox="1">
            <a:spLocks/>
          </p:cNvSpPr>
          <p:nvPr/>
        </p:nvSpPr>
        <p:spPr>
          <a:xfrm>
            <a:off x="251520" y="125808"/>
            <a:ext cx="8640960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Отображение в базе смет не только файлов в формате программы, но и любых других файлов, зарегистрированных в ОС</a:t>
            </a:r>
          </a:p>
        </p:txBody>
      </p:sp>
    </p:spTree>
    <p:extLst>
      <p:ext uri="{BB962C8B-B14F-4D97-AF65-F5344CB8AC3E}">
        <p14:creationId xmlns:p14="http://schemas.microsoft.com/office/powerpoint/2010/main" val="360800280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097049A-994A-40AE-A5E0-117239C23F9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1" y="1052736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0744A57-499B-45D7-BF79-5762A20A4826}"/>
              </a:ext>
            </a:extLst>
          </p:cNvPr>
          <p:cNvSpPr txBox="1">
            <a:spLocks/>
          </p:cNvSpPr>
          <p:nvPr/>
        </p:nvSpPr>
        <p:spPr>
          <a:xfrm>
            <a:off x="6451" y="188640"/>
            <a:ext cx="9144000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пересчёте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сметы можно указывать текст автозамены для изменения обоснования расценок в позициях сметы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2A20BE2-B813-4D23-AE01-B7DC596F1887}"/>
              </a:ext>
            </a:extLst>
          </p:cNvPr>
          <p:cNvSpPr txBox="1">
            <a:spLocks/>
          </p:cNvSpPr>
          <p:nvPr/>
        </p:nvSpPr>
        <p:spPr>
          <a:xfrm>
            <a:off x="256445" y="5517232"/>
            <a:ext cx="8631110" cy="119013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работы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расценок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выбирать из выпадающего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замены можно корректировать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171212010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D30AC09-ACF1-472F-AC31-710F20A60D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6917B97-194C-4894-A839-CC9BAF2ADD56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640960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пересчитывать/обновлять выделенные позиции сметы</a:t>
            </a:r>
          </a:p>
        </p:txBody>
      </p:sp>
    </p:spTree>
    <p:extLst>
      <p:ext uri="{BB962C8B-B14F-4D97-AF65-F5344CB8AC3E}">
        <p14:creationId xmlns:p14="http://schemas.microsoft.com/office/powerpoint/2010/main" val="241398397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b="0" u="sng" dirty="0">
                <a:solidFill>
                  <a:srgbClr val="0070C0"/>
                </a:solidFill>
                <a:cs typeface="Times New Roman" panose="02020603050405020304" pitchFamily="18" charset="0"/>
              </a:rPr>
              <a:t>Программа семинара</a:t>
            </a:r>
            <a:r>
              <a:rPr lang="ru-RU" sz="3600" b="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718814"/>
              </p:ext>
            </p:extLst>
          </p:nvPr>
        </p:nvGraphicFramePr>
        <p:xfrm>
          <a:off x="755576" y="1052736"/>
          <a:ext cx="75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46859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6917B97-194C-4894-A839-CC9BAF2ADD56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657144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Операция пересчёта позиций в смете вынесена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на Ленту. Теперь она работает для выделенных смет и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папок.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756C2F-0D85-4129-8F9B-BBAA2888AF7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7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75826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9C08A1F-C97E-4604-B7F7-1CBE23F1CE4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86D0DAE-A6E4-45FE-8230-5844CE896164}"/>
              </a:ext>
            </a:extLst>
          </p:cNvPr>
          <p:cNvSpPr txBox="1">
            <a:spLocks/>
          </p:cNvSpPr>
          <p:nvPr/>
        </p:nvSpPr>
        <p:spPr>
          <a:xfrm>
            <a:off x="251519" y="346348"/>
            <a:ext cx="8640961" cy="6926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подключения непосредственно из ПК «ГРАНД-Смета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» к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серверу с ценниками и индексами</a:t>
            </a:r>
          </a:p>
        </p:txBody>
      </p:sp>
    </p:spTree>
    <p:extLst>
      <p:ext uri="{BB962C8B-B14F-4D97-AF65-F5344CB8AC3E}">
        <p14:creationId xmlns:p14="http://schemas.microsoft.com/office/powerpoint/2010/main" val="142262351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40AC4C-8524-47E5-AC69-1315612F768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A6BA9B9-D1B3-42F6-90AC-A575F835BFFF}"/>
              </a:ext>
            </a:extLst>
          </p:cNvPr>
          <p:cNvSpPr txBox="1">
            <a:spLocks/>
          </p:cNvSpPr>
          <p:nvPr/>
        </p:nvSpPr>
        <p:spPr>
          <a:xfrm>
            <a:off x="21815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Реализована методика ресурсного ранжирования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319883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3B0F3A-FFF9-4850-8FCA-D1BCC4CA9DF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C3B5450-3716-47ED-B49D-8FAE529A4115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Составление смет на проектно-изыскательские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557542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132EE44-033B-40F2-A97A-6265480A55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66845" cy="90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Для позиций в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смете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добавлена возможность указывать гиперссылки на любые внешние источники с данными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770D65-A793-4DDA-8FD2-C7E087BAC8E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3" y="837192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93CB08C-2F78-4BF7-A933-586443AD9713}"/>
              </a:ext>
            </a:extLst>
          </p:cNvPr>
          <p:cNvSpPr txBox="1">
            <a:spLocks/>
          </p:cNvSpPr>
          <p:nvPr/>
        </p:nvSpPr>
        <p:spPr>
          <a:xfrm>
            <a:off x="270328" y="5229200"/>
            <a:ext cx="8631110" cy="151216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указать ссылку на информацию о фактической цене материала (например, сайт поставщика).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указать ссылки на чертежи, листы в этих чертежах, составленные с использованием соответствующих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0012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B787A1E-B376-4D25-BA49-FDD7AF96EA87}"/>
              </a:ext>
            </a:extLst>
          </p:cNvPr>
          <p:cNvSpPr txBox="1">
            <a:spLocks/>
          </p:cNvSpPr>
          <p:nvPr/>
        </p:nvSpPr>
        <p:spPr>
          <a:xfrm>
            <a:off x="251520" y="329742"/>
            <a:ext cx="864096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При вводе формул можно при помощи указателя мыши ссылаться на другие ячейки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D70275-82CC-41DD-AEAA-B6D436B7E7D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92544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995C-571F-4159-8446-220CAF86171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2" y="98072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7E6246E-6AC3-4B3F-AFA6-002627F99BB2}"/>
              </a:ext>
            </a:extLst>
          </p:cNvPr>
          <p:cNvSpPr txBox="1">
            <a:spLocks/>
          </p:cNvSpPr>
          <p:nvPr/>
        </p:nvSpPr>
        <p:spPr>
          <a:xfrm>
            <a:off x="-2468" y="260648"/>
            <a:ext cx="914400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Составление ведомости объёмов работ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E406CF14-538C-4F17-8C07-2324ECB563E2}"/>
              </a:ext>
            </a:extLst>
          </p:cNvPr>
          <p:cNvSpPr txBox="1">
            <a:spLocks/>
          </p:cNvSpPr>
          <p:nvPr/>
        </p:nvSpPr>
        <p:spPr>
          <a:xfrm>
            <a:off x="256445" y="5445224"/>
            <a:ext cx="8631110" cy="1080120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объёмов работ составляется по чертежам и другим проектным материалам, она состоит из краткого описания работ и формул подсчёта их количества.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231374245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EB62F7B-92C8-401E-AE5E-E593BE186ABD}"/>
              </a:ext>
            </a:extLst>
          </p:cNvPr>
          <p:cNvSpPr txBox="1">
            <a:spLocks/>
          </p:cNvSpPr>
          <p:nvPr/>
        </p:nvSpPr>
        <p:spPr>
          <a:xfrm>
            <a:off x="255489" y="260648"/>
            <a:ext cx="8629201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Расчёт объёмов работ в специальной утилите «ГРАНД-Калькулятор»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A8B87E-48E3-4DF5-AD91-2B2F38DC12A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9" y="1004541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7F574B8-01FC-4881-9906-5EAD8F76A418}"/>
              </a:ext>
            </a:extLst>
          </p:cNvPr>
          <p:cNvSpPr txBox="1">
            <a:spLocks/>
          </p:cNvSpPr>
          <p:nvPr/>
        </p:nvSpPr>
        <p:spPr>
          <a:xfrm>
            <a:off x="258771" y="5445224"/>
            <a:ext cx="8629200" cy="110540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программы «Гранд-Калькулятор» состоит из расчётов, которые сгруппированы по папкам в зависимости от их назначения. Количество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 - более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500.</a:t>
            </a:r>
          </a:p>
        </p:txBody>
      </p:sp>
    </p:spTree>
    <p:extLst>
      <p:ext uri="{BB962C8B-B14F-4D97-AF65-F5344CB8AC3E}">
        <p14:creationId xmlns:p14="http://schemas.microsoft.com/office/powerpoint/2010/main" val="185659528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49EA5B5-4952-4756-92FC-FD829A5010AB}"/>
              </a:ext>
            </a:extLst>
          </p:cNvPr>
          <p:cNvSpPr txBox="1">
            <a:spLocks/>
          </p:cNvSpPr>
          <p:nvPr/>
        </p:nvSpPr>
        <p:spPr>
          <a:xfrm>
            <a:off x="251520" y="349955"/>
            <a:ext cx="8640960" cy="659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Результаты расчёта копируются из «ГРАНД-Калькулятора» в локальную смету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BDE632-DDF3-4E97-B584-D09071FAA9D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5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705387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9C1ACF-AC49-4E0F-A86B-D77A4AE34F8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836712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9565508-BF4D-416D-B309-0DD7C809A5C4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486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Многофункциональный поиск в нормативной базе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E1CB7197-730B-4D53-B88C-05731F2BE68C}"/>
              </a:ext>
            </a:extLst>
          </p:cNvPr>
          <p:cNvSpPr txBox="1">
            <a:spLocks/>
          </p:cNvSpPr>
          <p:nvPr/>
        </p:nvSpPr>
        <p:spPr>
          <a:xfrm>
            <a:off x="257400" y="5229200"/>
            <a:ext cx="8629200" cy="122413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результатах поиска показываются прямые затраты по расценке.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 найденную расценку можно добавить в смету сразу из закладки с результатами поиска </a:t>
            </a:r>
          </a:p>
        </p:txBody>
      </p:sp>
    </p:spTree>
    <p:extLst>
      <p:ext uri="{BB962C8B-B14F-4D97-AF65-F5344CB8AC3E}">
        <p14:creationId xmlns:p14="http://schemas.microsoft.com/office/powerpoint/2010/main" val="337991942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6331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Способ хранения документов, повышающий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надёжность </a:t>
            </a:r>
            <a:r>
              <a:rPr lang="ru-RU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 мобильность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2EA284-F91C-4AA4-8820-C8A320D1190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8" y="98072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9B284364-2A90-427C-8230-013D3E7AC21D}"/>
              </a:ext>
            </a:extLst>
          </p:cNvPr>
          <p:cNvSpPr txBox="1">
            <a:spLocks/>
          </p:cNvSpPr>
          <p:nvPr/>
        </p:nvSpPr>
        <p:spPr>
          <a:xfrm>
            <a:off x="257724" y="5445224"/>
            <a:ext cx="8628549" cy="86409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смет хранится в виде обычных файлов и папок на диске.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по вложенности папок нет.</a:t>
            </a:r>
          </a:p>
        </p:txBody>
      </p:sp>
    </p:spTree>
    <p:extLst>
      <p:ext uri="{BB962C8B-B14F-4D97-AF65-F5344CB8AC3E}">
        <p14:creationId xmlns:p14="http://schemas.microsoft.com/office/powerpoint/2010/main" val="103081106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E83A53-EA0F-4582-BCDD-F9D971995D1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041C472-CE79-4D6F-B695-50DB1CE127AD}"/>
              </a:ext>
            </a:extLst>
          </p:cNvPr>
          <p:cNvSpPr txBox="1">
            <a:spLocks/>
          </p:cNvSpPr>
          <p:nvPr/>
        </p:nvSpPr>
        <p:spPr>
          <a:xfrm>
            <a:off x="257400" y="188640"/>
            <a:ext cx="8629200" cy="764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Поиск в документе с возможностью его последующей фильтрации по результатам поиска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05D6434F-0CD8-4896-982A-0F0F3A4BA161}"/>
              </a:ext>
            </a:extLst>
          </p:cNvPr>
          <p:cNvSpPr txBox="1">
            <a:spLocks/>
          </p:cNvSpPr>
          <p:nvPr/>
        </p:nvSpPr>
        <p:spPr>
          <a:xfrm>
            <a:off x="257400" y="5661248"/>
            <a:ext cx="8629200" cy="792088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включённой опции Фильтр поиска в документе отображаются только те позиции, которые удовлетворяют условиям поиска.</a:t>
            </a:r>
          </a:p>
        </p:txBody>
      </p:sp>
    </p:spTree>
    <p:extLst>
      <p:ext uri="{BB962C8B-B14F-4D97-AF65-F5344CB8AC3E}">
        <p14:creationId xmlns:p14="http://schemas.microsoft.com/office/powerpoint/2010/main" val="14467286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0A51C8-7D1F-4C89-98BC-0479BC2C6DF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7" y="1076637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B2F5B5D-FC55-4916-A267-42707674813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764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сравнения двух смет (выявляются различия в расценках, ресурсах, физобъёмах, применённых коэффициентах)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58349B0E-D0A8-4539-97A7-AC5F80D855B2}"/>
              </a:ext>
            </a:extLst>
          </p:cNvPr>
          <p:cNvSpPr txBox="1">
            <a:spLocks/>
          </p:cNvSpPr>
          <p:nvPr/>
        </p:nvSpPr>
        <p:spPr>
          <a:xfrm>
            <a:off x="257400" y="5517232"/>
            <a:ext cx="8629200" cy="1139337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данной операции программа для каждой позиции текущей сметы ищет в эталонной смете позицию с таким же номером и сравнивает отмеченные элементы двух позиций. </a:t>
            </a:r>
          </a:p>
        </p:txBody>
      </p:sp>
    </p:spTree>
    <p:extLst>
      <p:ext uri="{BB962C8B-B14F-4D97-AF65-F5344CB8AC3E}">
        <p14:creationId xmlns:p14="http://schemas.microsoft.com/office/powerpoint/2010/main" val="20026867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01A49F-E845-4B59-9C12-3DB23EE9FEE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281431E-8908-4EE0-97CF-892DE7CC2D90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640960" cy="9807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установить пароль для открытия сметы (с полным доступом, либо с блокировкой отдельных операций при работе со сметой)</a:t>
            </a:r>
          </a:p>
        </p:txBody>
      </p:sp>
    </p:spTree>
    <p:extLst>
      <p:ext uri="{BB962C8B-B14F-4D97-AF65-F5344CB8AC3E}">
        <p14:creationId xmlns:p14="http://schemas.microsoft.com/office/powerpoint/2010/main" val="199657387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AFBD49-64A9-47B9-AEFC-557E94A2BE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20697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DAB893-4F00-4E67-8F9C-05DA4E82B262}"/>
              </a:ext>
            </a:extLst>
          </p:cNvPr>
          <p:cNvSpPr txBox="1">
            <a:spLocks/>
          </p:cNvSpPr>
          <p:nvPr/>
        </p:nvSpPr>
        <p:spPr>
          <a:xfrm>
            <a:off x="0" y="144016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Сводка затрат, форма КС-3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53000144-D999-4F5B-B8AE-92A567DCD4F9}"/>
              </a:ext>
            </a:extLst>
          </p:cNvPr>
          <p:cNvSpPr txBox="1">
            <a:spLocks/>
          </p:cNvSpPr>
          <p:nvPr/>
        </p:nvSpPr>
        <p:spPr>
          <a:xfrm>
            <a:off x="270303" y="5085184"/>
            <a:ext cx="8629200" cy="1399985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Сводка затрат предназначен для расчёта общей стоимости по неограниченному количеству смет и актов выполненных работ. При этом подсчёт общей стоимости производится в том числе и по элементам затрат.</a:t>
            </a:r>
          </a:p>
        </p:txBody>
      </p:sp>
    </p:spTree>
    <p:extLst>
      <p:ext uri="{BB962C8B-B14F-4D97-AF65-F5344CB8AC3E}">
        <p14:creationId xmlns:p14="http://schemas.microsoft.com/office/powerpoint/2010/main" val="182348452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7F0B04-2EEA-4104-86C8-8A154EC7C4A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24744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E064D2C-06A5-4FCD-97C8-623E0AD20E06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4766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документ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Транспортная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калькуляция</a:t>
            </a:r>
          </a:p>
        </p:txBody>
      </p:sp>
    </p:spTree>
    <p:extLst>
      <p:ext uri="{BB962C8B-B14F-4D97-AF65-F5344CB8AC3E}">
        <p14:creationId xmlns:p14="http://schemas.microsoft.com/office/powerpoint/2010/main" val="39678244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94ADB9-45C8-437E-85AB-6C44A52E2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2000" y="491314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B900833-C86A-4402-88E3-AF9DBEFB911E}"/>
              </a:ext>
            </a:extLst>
          </p:cNvPr>
          <p:cNvSpPr txBox="1">
            <a:spLocks/>
          </p:cNvSpPr>
          <p:nvPr/>
        </p:nvSpPr>
        <p:spPr>
          <a:xfrm>
            <a:off x="0" y="125568"/>
            <a:ext cx="9144000" cy="365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документ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Транспортная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калькуляция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2C308AD0-85BD-4C5E-AC59-12179531F35E}"/>
              </a:ext>
            </a:extLst>
          </p:cNvPr>
          <p:cNvSpPr txBox="1">
            <a:spLocks/>
          </p:cNvSpPr>
          <p:nvPr/>
        </p:nvSpPr>
        <p:spPr>
          <a:xfrm>
            <a:off x="284026" y="4869160"/>
            <a:ext cx="8629200" cy="1807292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ресурсов, рассчитанная в Транспортной калькуляции, в дальнейшем может быть загружена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сметы и сводные ведомости ресурсов.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транспортную калькуляцию могут быть загружены данные о материалах из локальной сметы, либо сводной ведомости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9591643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51D57E-CEF9-46A2-9C01-402F21D49A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336C095-1D1F-465E-9524-F48AB9748EC3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8640960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Добавлена возможность прикрепления к смете различных файлов в виде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7916971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62CF40-607B-485E-BEA3-032EAF10B2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Новый способ настройки определения величины НР и СП в </a:t>
            </a: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локальной смете 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(виды работ, нормы НР и СП, коэффициенты к нормам НР и СП)</a:t>
            </a:r>
          </a:p>
        </p:txBody>
      </p:sp>
    </p:spTree>
    <p:extLst>
      <p:ext uri="{BB962C8B-B14F-4D97-AF65-F5344CB8AC3E}">
        <p14:creationId xmlns:p14="http://schemas.microsoft.com/office/powerpoint/2010/main" val="69699649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Прямая печать выходных документов </a:t>
            </a:r>
            <a:r>
              <a:rPr lang="ru-RU" sz="2400" dirty="0" smtClean="0">
                <a:solidFill>
                  <a:srgbClr val="0070C0"/>
                </a:solidFill>
              </a:rPr>
              <a:t>без </a:t>
            </a:r>
            <a:r>
              <a:rPr lang="ru-RU" sz="2400" dirty="0">
                <a:solidFill>
                  <a:srgbClr val="0070C0"/>
                </a:solidFill>
              </a:rPr>
              <a:t>использования каких-либо внешних программ (Excel и т. п.).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vtyukov\Desktop\Безымянный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04000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5320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0AA3670-9E22-4A07-8A0A-E7995B4962DD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Замена ресурсов в позициях локальной сметы при помощи таблицы замены ресурсов</a:t>
            </a:r>
            <a:endParaRPr lang="ru-RU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vtyukov\Desktop\Безымянный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04000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9342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AA95681-49A8-47D8-B276-6980EB30221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575920"/>
            <a:ext cx="792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53B6A45-4899-4730-BB40-2479272E0A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 качестве корзины используется корзина Windows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6CB5E22D-FAD8-4238-91F5-D6FA20D31361}"/>
              </a:ext>
            </a:extLst>
          </p:cNvPr>
          <p:cNvSpPr txBox="1">
            <a:spLocks/>
          </p:cNvSpPr>
          <p:nvPr/>
        </p:nvSpPr>
        <p:spPr>
          <a:xfrm>
            <a:off x="260073" y="4653136"/>
            <a:ext cx="8628549" cy="177339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теперь вся база смет хранится отдельными файлами в обычных папках, при удалении любого элемента он отправляется в корзину ОС.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происходит штатными средствами Windows из ее корзины.</a:t>
            </a:r>
          </a:p>
        </p:txBody>
      </p:sp>
    </p:spTree>
    <p:extLst>
      <p:ext uri="{BB962C8B-B14F-4D97-AF65-F5344CB8AC3E}">
        <p14:creationId xmlns:p14="http://schemas.microsoft.com/office/powerpoint/2010/main" val="418223102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08F12E-5ACD-4E3F-8EB9-1DAE2EC1B35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966734"/>
            <a:ext cx="792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44394CB-E8F4-45EA-816E-323AF7AC65F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6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работы ПК «ГРАНД-Смета» с использованием свободного программного обеспечения (ОС Linux)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7F74807-3150-4C94-97A3-5CDEFCBCD704}"/>
              </a:ext>
            </a:extLst>
          </p:cNvPr>
          <p:cNvSpPr txBox="1">
            <a:spLocks/>
          </p:cNvSpPr>
          <p:nvPr/>
        </p:nvSpPr>
        <p:spPr>
          <a:xfrm>
            <a:off x="257400" y="4797152"/>
            <a:ext cx="8629200" cy="179690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пункта 10.1 Протокола заседания Совета Безопасности Российской Федерации от 1 октября 2014 года о переходе на использование свободного программного обеспечения (СПО) и программного обеспечения отечественного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0156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5485A5F-32F0-48C3-A363-ECCCFF44E2F0}"/>
              </a:ext>
            </a:extLst>
          </p:cNvPr>
          <p:cNvSpPr txBox="1">
            <a:spLocks/>
          </p:cNvSpPr>
          <p:nvPr/>
        </p:nvSpPr>
        <p:spPr>
          <a:xfrm>
            <a:off x="257724" y="117736"/>
            <a:ext cx="8628549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Шаблоны смет полностью переработаны и сделаны с поддержкой хранения в папках</a:t>
            </a:r>
          </a:p>
        </p:txBody>
      </p:sp>
      <p:pic>
        <p:nvPicPr>
          <p:cNvPr id="2050" name="Picture 2" descr="C:\Users\fkitelev\AppData\Local\Temp\SNAGHTML29244133.PNG">
            <a:extLst>
              <a:ext uri="{FF2B5EF4-FFF2-40B4-BE49-F238E27FC236}">
                <a16:creationId xmlns="" xmlns:a16="http://schemas.microsoft.com/office/drawing/2014/main" id="{24006866-F130-4177-A899-802F78A7B44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764067"/>
            <a:ext cx="79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77D88118-6223-47FA-92C8-EC8FE4EEEE25}"/>
              </a:ext>
            </a:extLst>
          </p:cNvPr>
          <p:cNvSpPr txBox="1">
            <a:spLocks/>
          </p:cNvSpPr>
          <p:nvPr/>
        </p:nvSpPr>
        <p:spPr>
          <a:xfrm>
            <a:off x="257724" y="5084601"/>
            <a:ext cx="8628549" cy="1773399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шаблонов – это то, что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 с программой и устанавливается из дистрибутива.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можно либо использовать для создания нового документа, либо скопировать к себе в «Мои шаблоны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7165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B5CA1A2-E315-45C8-A2B5-0C25F98DABCB}"/>
              </a:ext>
            </a:extLst>
          </p:cNvPr>
          <p:cNvSpPr txBox="1">
            <a:spLocks/>
          </p:cNvSpPr>
          <p:nvPr/>
        </p:nvSpPr>
        <p:spPr>
          <a:xfrm>
            <a:off x="0" y="102307"/>
            <a:ext cx="9144000" cy="5189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Шаблоны смет, доступные через Интернет на grandsmeta.ru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07824427-2206-415E-8D72-8EC69C0010D1}"/>
              </a:ext>
            </a:extLst>
          </p:cNvPr>
          <p:cNvSpPr txBox="1">
            <a:spLocks/>
          </p:cNvSpPr>
          <p:nvPr/>
        </p:nvSpPr>
        <p:spPr>
          <a:xfrm>
            <a:off x="269482" y="5085184"/>
            <a:ext cx="8629199" cy="1412776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на Grandsmeta.ru – шаблоны, которые хранятся на нашем сайте. Их можно либо использовать напрямую оттуда, либо скопировать к себе в «Мои шаблоны», и потом использовать уже в локальном режиме.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1AAFEE-07A9-4C40-892D-4835F2413D9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621208"/>
            <a:ext cx="79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78833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BBF1F36-8FE5-4240-A9E5-41B68878D066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Единые выходные формы для печати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746864-8234-4272-B652-334DEBDD8B3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964803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D8171F-C0E8-4455-A486-5EE4071D975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196752"/>
            <a:ext cx="792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EBDE9D3-4F18-46B6-8A87-33CCF66A8FF8}"/>
              </a:ext>
            </a:extLst>
          </p:cNvPr>
          <p:cNvSpPr txBox="1">
            <a:spLocks/>
          </p:cNvSpPr>
          <p:nvPr/>
        </p:nvSpPr>
        <p:spPr>
          <a:xfrm>
            <a:off x="-25917" y="322133"/>
            <a:ext cx="9144000" cy="6463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Выходные формы для печати, доступные через Интернет на grandsmeta.ru</a:t>
            </a:r>
          </a:p>
        </p:txBody>
      </p:sp>
    </p:spTree>
    <p:extLst>
      <p:ext uri="{BB962C8B-B14F-4D97-AF65-F5344CB8AC3E}">
        <p14:creationId xmlns:p14="http://schemas.microsoft.com/office/powerpoint/2010/main" val="35310202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5864BAC-F15F-4514-8B61-52EED6F54C97}"/>
              </a:ext>
            </a:extLst>
          </p:cNvPr>
          <p:cNvSpPr txBox="1">
            <a:spLocks/>
          </p:cNvSpPr>
          <p:nvPr/>
        </p:nvSpPr>
        <p:spPr>
          <a:xfrm>
            <a:off x="-2461" y="202333"/>
            <a:ext cx="9144000" cy="404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Возможность пакетного формирования выходных форм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1F69E1-0E49-4765-8589-21274E4DD53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764704"/>
            <a:ext cx="7920000" cy="47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4491624C-4DD5-4976-AD85-0B85C0A66FD2}"/>
              </a:ext>
            </a:extLst>
          </p:cNvPr>
          <p:cNvSpPr txBox="1">
            <a:spLocks/>
          </p:cNvSpPr>
          <p:nvPr/>
        </p:nvSpPr>
        <p:spPr>
          <a:xfrm>
            <a:off x="257400" y="5661248"/>
            <a:ext cx="8629199" cy="720080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 один раз выпустить несколько выходных форм для документа, либо группы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45635650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8188F5-CBB2-4B6D-A1F5-FB5512E94E8F}" vid="{6473C1E5-B6CB-4638-9ED3-1A94B2BC24D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3997</TotalTime>
  <Words>914</Words>
  <Application>Microsoft Office PowerPoint</Application>
  <PresentationFormat>Экран (4:3)</PresentationFormat>
  <Paragraphs>75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Тема1</vt:lpstr>
      <vt:lpstr>XXVI Всероссийский семинар</vt:lpstr>
      <vt:lpstr>Программа семинара:</vt:lpstr>
      <vt:lpstr>Способ хранения документов, повышающий надёжность и мобильность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Всероссийский семинар</dc:title>
  <dc:creator>Владимир Тюков</dc:creator>
  <cp:lastModifiedBy>Владимир Тюков</cp:lastModifiedBy>
  <cp:revision>148</cp:revision>
  <dcterms:created xsi:type="dcterms:W3CDTF">2013-04-10T18:53:11Z</dcterms:created>
  <dcterms:modified xsi:type="dcterms:W3CDTF">2019-09-26T13:59:42Z</dcterms:modified>
</cp:coreProperties>
</file>